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5" r:id="rId2"/>
  </p:sldMasterIdLst>
  <p:notesMasterIdLst>
    <p:notesMasterId r:id="rId35"/>
  </p:notesMasterIdLst>
  <p:handoutMasterIdLst>
    <p:handoutMasterId r:id="rId36"/>
  </p:handoutMasterIdLst>
  <p:sldIdLst>
    <p:sldId id="256" r:id="rId3"/>
    <p:sldId id="1138" r:id="rId4"/>
    <p:sldId id="1253" r:id="rId5"/>
    <p:sldId id="1254" r:id="rId6"/>
    <p:sldId id="1258" r:id="rId7"/>
    <p:sldId id="1259" r:id="rId8"/>
    <p:sldId id="1260" r:id="rId9"/>
    <p:sldId id="1261" r:id="rId10"/>
    <p:sldId id="1262" r:id="rId11"/>
    <p:sldId id="1263" r:id="rId12"/>
    <p:sldId id="1264" r:id="rId13"/>
    <p:sldId id="1267" r:id="rId14"/>
    <p:sldId id="1268" r:id="rId15"/>
    <p:sldId id="1271" r:id="rId16"/>
    <p:sldId id="1273" r:id="rId17"/>
    <p:sldId id="1199" r:id="rId18"/>
    <p:sldId id="1200" r:id="rId19"/>
    <p:sldId id="1201" r:id="rId20"/>
    <p:sldId id="1240" r:id="rId21"/>
    <p:sldId id="1215" r:id="rId22"/>
    <p:sldId id="1214" r:id="rId23"/>
    <p:sldId id="1224" r:id="rId24"/>
    <p:sldId id="1287" r:id="rId25"/>
    <p:sldId id="1248" r:id="rId26"/>
    <p:sldId id="1219" r:id="rId27"/>
    <p:sldId id="1225" r:id="rId28"/>
    <p:sldId id="1289" r:id="rId29"/>
    <p:sldId id="1290" r:id="rId30"/>
    <p:sldId id="1295" r:id="rId31"/>
    <p:sldId id="1250" r:id="rId32"/>
    <p:sldId id="1231" r:id="rId33"/>
    <p:sldId id="25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11D922C-24D3-4B62-A94F-E8C57DA57B67}">
          <p14:sldIdLst>
            <p14:sldId id="256"/>
            <p14:sldId id="1138"/>
          </p14:sldIdLst>
        </p14:section>
        <p14:section name="Memory 101" id="{796F2374-27C3-4FA6-8718-50903A3E10F2}">
          <p14:sldIdLst>
            <p14:sldId id="1253"/>
            <p14:sldId id="1254"/>
            <p14:sldId id="1258"/>
            <p14:sldId id="1259"/>
            <p14:sldId id="1260"/>
            <p14:sldId id="1261"/>
            <p14:sldId id="1262"/>
            <p14:sldId id="1263"/>
            <p14:sldId id="1264"/>
            <p14:sldId id="1267"/>
          </p14:sldIdLst>
        </p14:section>
        <p14:section name="Value as Parameters" id="{221E3036-E69D-44E3-9DF0-75C6A96B15C9}">
          <p14:sldIdLst>
            <p14:sldId id="1268"/>
            <p14:sldId id="1271"/>
            <p14:sldId id="1273"/>
          </p14:sldIdLst>
        </p14:section>
        <p14:section name="Memory Management" id="{29848AE8-29F9-42D1-A003-F2D9CB0C2E85}">
          <p14:sldIdLst>
            <p14:sldId id="1199"/>
            <p14:sldId id="1200"/>
            <p14:sldId id="1201"/>
          </p14:sldIdLst>
        </p14:section>
        <p14:section name="GC Algos" id="{B0CA8A83-3352-4A99-A80C-45BF5E1A775E}">
          <p14:sldIdLst>
            <p14:sldId id="1240"/>
            <p14:sldId id="1215"/>
          </p14:sldIdLst>
        </p14:section>
        <p14:section name="CLR Garbage Collector" id="{6E6DC356-C50B-4997-880F-ABEF369CE3C9}">
          <p14:sldIdLst>
            <p14:sldId id="1214"/>
            <p14:sldId id="1224"/>
            <p14:sldId id="1287"/>
            <p14:sldId id="1248"/>
            <p14:sldId id="1219"/>
            <p14:sldId id="1225"/>
            <p14:sldId id="1289"/>
            <p14:sldId id="1290"/>
            <p14:sldId id="1295"/>
          </p14:sldIdLst>
        </p14:section>
        <p14:section name="Memory Leaks" id="{CB29AC53-26F8-41E5-89DD-8687A4ECCB2F}">
          <p14:sldIdLst>
            <p14:sldId id="1250"/>
            <p14:sldId id="1231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6984"/>
    <a:srgbClr val="663606"/>
    <a:srgbClr val="F0A22E"/>
    <a:srgbClr val="603A14"/>
    <a:srgbClr val="E85C0E"/>
    <a:srgbClr val="BAB398"/>
    <a:srgbClr val="ADA485"/>
    <a:srgbClr val="C6C0AA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435" autoAdjust="0"/>
  </p:normalViewPr>
  <p:slideViewPr>
    <p:cSldViewPr>
      <p:cViewPr>
        <p:scale>
          <a:sx n="60" d="100"/>
          <a:sy n="60" d="100"/>
        </p:scale>
        <p:origin x="792" y="42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1/13/2020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585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063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05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190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82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68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15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8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3" y="2733709"/>
            <a:ext cx="8144135" cy="1373070"/>
          </a:xfrm>
        </p:spPr>
        <p:txBody>
          <a:bodyPr anchor="b">
            <a:noAutofit/>
          </a:bodyPr>
          <a:lstStyle>
            <a:lvl1pPr algn="r">
              <a:defRPr sz="5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3" y="4394043"/>
            <a:ext cx="8144135" cy="1117687"/>
          </a:xfrm>
        </p:spPr>
        <p:txBody>
          <a:bodyPr>
            <a:normAutofit/>
          </a:bodyPr>
          <a:lstStyle>
            <a:lvl1pPr marL="0" indent="0" algn="r">
              <a:buNone/>
              <a:defRPr sz="19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2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4" y="4711620"/>
            <a:ext cx="9613859" cy="453051"/>
          </a:xfrm>
        </p:spPr>
        <p:txBody>
          <a:bodyPr anchor="b">
            <a:normAutofit/>
          </a:bodyPr>
          <a:lstStyle>
            <a:lvl1pPr>
              <a:defRPr sz="2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5" y="609601"/>
            <a:ext cx="10812983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7"/>
            <a:ext cx="9613863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8" y="4711313"/>
            <a:ext cx="1154151" cy="109078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0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10827051" cy="3592750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4" y="4711619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8" y="4711619"/>
            <a:ext cx="1154151" cy="109078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04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 sz="1799" dirty="0"/>
          </a:p>
        </p:txBody>
      </p:sp>
      <p:sp>
        <p:nvSpPr>
          <p:cNvPr id="15" name="Rectangle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8" y="609602"/>
            <a:ext cx="9999689" cy="3036061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4" y="4711619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8" y="4709929"/>
            <a:ext cx="1154151" cy="109078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1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C6EE3B-00B4-4EE6-9996-4F542D812009}"/>
              </a:ext>
            </a:extLst>
          </p:cNvPr>
          <p:cNvSpPr txBox="1"/>
          <p:nvPr/>
        </p:nvSpPr>
        <p:spPr>
          <a:xfrm>
            <a:off x="11001731" y="3136612"/>
            <a:ext cx="609600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1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997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9"/>
            <a:ext cx="9613863" cy="588535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1" y="5300153"/>
            <a:ext cx="9613863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8" y="4709929"/>
            <a:ext cx="1154151" cy="109078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9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1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0323" y="2336873"/>
            <a:ext cx="336028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3" y="3022677"/>
            <a:ext cx="3360283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32954" y="2336873"/>
            <a:ext cx="3526095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32954" y="3020795"/>
            <a:ext cx="352609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162098" y="2334611"/>
            <a:ext cx="3360281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162098" y="3018533"/>
            <a:ext cx="3360281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8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23" y="4095952"/>
            <a:ext cx="34555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233" y="2363963"/>
            <a:ext cx="3455584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23" y="4880203"/>
            <a:ext cx="345558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62691" y="4090909"/>
            <a:ext cx="34555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62929" y="2353876"/>
            <a:ext cx="3455584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62455" y="4880203"/>
            <a:ext cx="345558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240627" y="4095952"/>
            <a:ext cx="328747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240625" y="2353876"/>
            <a:ext cx="328713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243735" y="4880203"/>
            <a:ext cx="328747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07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2336873"/>
            <a:ext cx="10831359" cy="35993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52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4" y="5372404"/>
            <a:ext cx="1602997" cy="1368199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3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601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1" y="5398637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72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7" y="1371608"/>
            <a:ext cx="8182463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1/13/2020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62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10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10" y="5490442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184902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1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1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9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6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9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4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19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85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7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4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7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2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9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7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2726267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3" y="4232175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8" y="2869899"/>
            <a:ext cx="1154151" cy="109078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8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89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57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3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1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8" y="6390564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1/13/2020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90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5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4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2" y="2336873"/>
            <a:ext cx="5129637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7411" y="2336873"/>
            <a:ext cx="4984271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33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226206"/>
            <a:ext cx="5228111" cy="693135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12"/>
            <a:ext cx="522810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4199" y="2226202"/>
            <a:ext cx="5228108" cy="692076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4200" y="3030011"/>
            <a:ext cx="522810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5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5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5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5212" y="2336876"/>
            <a:ext cx="6246467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6"/>
            <a:ext cx="4201167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5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79282" y="2336876"/>
            <a:ext cx="623239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7"/>
            <a:ext cx="4130828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55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4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1077078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8" y="753231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222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4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  <p:sldLayoutId id="2147483741" r:id="rId33"/>
    <p:sldLayoutId id="2147483745" r:id="rId34"/>
    <p:sldLayoutId id="2147483746" r:id="rId35"/>
    <p:sldLayoutId id="2147483747" r:id="rId36"/>
    <p:sldLayoutId id="2147483748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FE42C-DDBA-47F8-A5C0-AE6332AAF2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Garbage Collection in C#</a:t>
            </a:r>
            <a:endParaRPr lang="bg-B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E39F8-E7BA-45D0-9E5A-8E731F086A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Viktor </a:t>
            </a:r>
            <a:r>
              <a:rPr lang="en-US" dirty="0" err="1"/>
              <a:t>Dakov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7985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E95DEB-9B62-4808-BFA2-B298D4606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3000" y="204289"/>
            <a:ext cx="9613861" cy="1080938"/>
          </a:xfrm>
        </p:spPr>
        <p:txBody>
          <a:bodyPr/>
          <a:lstStyle/>
          <a:p>
            <a:r>
              <a:rPr lang="en-US" dirty="0"/>
              <a:t>How They are Stored?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485600" y="1751455"/>
            <a:ext cx="35052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857700" y="1748997"/>
            <a:ext cx="35064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1714200" y="5653548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AddFive()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714200" y="5062474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pValue | int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714200" y="4471400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 | POINTER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7087200" y="4648200"/>
            <a:ext cx="3047400" cy="13716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MyInt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7239003" y="5306000"/>
            <a:ext cx="2572685" cy="457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MyValue | int</a:t>
            </a:r>
          </a:p>
        </p:txBody>
      </p:sp>
      <p:sp>
        <p:nvSpPr>
          <p:cNvPr id="15" name="Right Arrow 14"/>
          <p:cNvSpPr/>
          <p:nvPr/>
        </p:nvSpPr>
        <p:spPr bwMode="auto">
          <a:xfrm>
            <a:off x="-1399712" y="5456997"/>
            <a:ext cx="1255412" cy="85030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38110" y="4730070"/>
            <a:ext cx="1772285" cy="397065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24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147F5-4B26-4C34-808F-7854B34494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70585" y="152400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They are Stored?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485600" y="1751455"/>
            <a:ext cx="35052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857700" y="1748997"/>
            <a:ext cx="35064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1714200" y="5653548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AddFive()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714200" y="5062474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pValue | int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714200" y="4471400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 | POINTER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7087200" y="4648200"/>
            <a:ext cx="3047400" cy="13716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MyInt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7239003" y="5306000"/>
            <a:ext cx="2572685" cy="457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MyValue | int</a:t>
            </a:r>
          </a:p>
        </p:txBody>
      </p:sp>
      <p:sp>
        <p:nvSpPr>
          <p:cNvPr id="15" name="Right Arrow 14"/>
          <p:cNvSpPr/>
          <p:nvPr/>
        </p:nvSpPr>
        <p:spPr bwMode="auto">
          <a:xfrm>
            <a:off x="-1399712" y="5456997"/>
            <a:ext cx="1255412" cy="85030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38110" y="4700003"/>
            <a:ext cx="1772285" cy="397065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 bwMode="auto">
          <a:xfrm>
            <a:off x="1608302" y="3608622"/>
            <a:ext cx="3247315" cy="2725901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 this</a:t>
            </a:r>
          </a:p>
        </p:txBody>
      </p:sp>
    </p:spTree>
    <p:extLst>
      <p:ext uri="{BB962C8B-B14F-4D97-AF65-F5344CB8AC3E}">
        <p14:creationId xmlns:p14="http://schemas.microsoft.com/office/powerpoint/2010/main" val="367713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ADA27-C57B-4393-9BBB-BA9D86AE82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3000" y="84606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They are Stored?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485600" y="1751455"/>
            <a:ext cx="35052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857700" y="1748997"/>
            <a:ext cx="35064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7087200" y="4648200"/>
            <a:ext cx="3047400" cy="13716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MyInt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7239003" y="5306000"/>
            <a:ext cx="2572685" cy="457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MyValue | int</a:t>
            </a:r>
          </a:p>
        </p:txBody>
      </p:sp>
    </p:spTree>
    <p:extLst>
      <p:ext uri="{BB962C8B-B14F-4D97-AF65-F5344CB8AC3E}">
        <p14:creationId xmlns:p14="http://schemas.microsoft.com/office/powerpoint/2010/main" val="271270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Value Types as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Big Values</a:t>
            </a:r>
          </a:p>
        </p:txBody>
      </p:sp>
      <p:pic>
        <p:nvPicPr>
          <p:cNvPr id="3074" name="Picture 2" descr="Резултат с изображение за params 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95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3000" y="61246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Big Value Types are Stored?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4191000" y="990600"/>
            <a:ext cx="3733800" cy="5410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437077" y="5638800"/>
            <a:ext cx="327660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Run()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437077" y="3946397"/>
            <a:ext cx="3276600" cy="1620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| MyStruct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437077" y="3416794"/>
            <a:ext cx="327660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MyMethod()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437677" y="1710808"/>
            <a:ext cx="3276000" cy="1620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pValue | MyStruct</a:t>
            </a:r>
          </a:p>
        </p:txBody>
      </p:sp>
    </p:spTree>
    <p:extLst>
      <p:ext uri="{BB962C8B-B14F-4D97-AF65-F5344CB8AC3E}">
        <p14:creationId xmlns:p14="http://schemas.microsoft.com/office/powerpoint/2010/main" val="385160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9350" y="97681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Big value types using ref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4191000" y="990600"/>
            <a:ext cx="3733800" cy="5410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431995" y="5001403"/>
            <a:ext cx="327660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Run()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419300" y="3300241"/>
            <a:ext cx="3276600" cy="1620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| MyStruct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405983" y="2761879"/>
            <a:ext cx="327660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MyMethod()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419900" y="2209800"/>
            <a:ext cx="327600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pValue | MyStruct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7848600" y="2738641"/>
            <a:ext cx="129540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124015" y="2738641"/>
            <a:ext cx="0" cy="160020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153403" y="4338841"/>
            <a:ext cx="970615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15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06D72-1C0A-4D52-AC08-C9B33F4F4C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garbage collector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41" y="1219200"/>
            <a:ext cx="296984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44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25752" y="1172794"/>
            <a:ext cx="9929724" cy="5276048"/>
          </a:xfrm>
        </p:spPr>
        <p:txBody>
          <a:bodyPr/>
          <a:lstStyle/>
          <a:p>
            <a:r>
              <a:rPr lang="en-US" dirty="0"/>
              <a:t>No computer has an infinite amount of memory</a:t>
            </a:r>
          </a:p>
          <a:p>
            <a:r>
              <a:rPr lang="en-US" dirty="0"/>
              <a:t>Programs must obtain, use and release memory as </a:t>
            </a:r>
            <a:br>
              <a:rPr lang="en-US" dirty="0"/>
            </a:br>
            <a:r>
              <a:rPr lang="en-US" dirty="0"/>
              <a:t>they execute</a:t>
            </a:r>
          </a:p>
          <a:p>
            <a:r>
              <a:rPr lang="en-US" dirty="0"/>
              <a:t>Memory management in the manner in which we</a:t>
            </a:r>
            <a:br>
              <a:rPr lang="en-US" dirty="0"/>
            </a:br>
            <a:r>
              <a:rPr lang="en-US" dirty="0"/>
              <a:t>obtain and release memory</a:t>
            </a:r>
            <a:endParaRPr lang="bg-BG" dirty="0"/>
          </a:p>
          <a:p>
            <a:r>
              <a:rPr lang="en-US" dirty="0"/>
              <a:t>Tasks of the memory management system</a:t>
            </a:r>
          </a:p>
          <a:p>
            <a:pPr lvl="1"/>
            <a:r>
              <a:rPr lang="en-US" dirty="0"/>
              <a:t>Allocation of free space, Reclamation of unused </a:t>
            </a:r>
            <a:br>
              <a:rPr lang="en-US" dirty="0"/>
            </a:br>
            <a:r>
              <a:rPr lang="en-US" dirty="0"/>
              <a:t>space and Tracking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399495" cy="882654"/>
          </a:xfrm>
        </p:spPr>
        <p:txBody>
          <a:bodyPr/>
          <a:lstStyle/>
          <a:p>
            <a:r>
              <a:rPr lang="en-US" dirty="0"/>
              <a:t>Memory is a Finite Resource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6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6147" y="125995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Two Fundamentals Means of Management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Manual</a:t>
            </a:r>
          </a:p>
          <a:p>
            <a:pPr lvl="1"/>
            <a:r>
              <a:rPr lang="en-US" sz="3200" dirty="0"/>
              <a:t>Human error</a:t>
            </a:r>
          </a:p>
          <a:p>
            <a:pPr lvl="1"/>
            <a:r>
              <a:rPr lang="en-US" sz="3200" dirty="0"/>
              <a:t>Space reclaimed twice</a:t>
            </a:r>
          </a:p>
          <a:p>
            <a:pPr lvl="1"/>
            <a:r>
              <a:rPr lang="en-US" sz="3200" dirty="0"/>
              <a:t>Reclaimed space accessed</a:t>
            </a:r>
          </a:p>
          <a:p>
            <a:pPr lvl="1"/>
            <a:r>
              <a:rPr lang="en-US" sz="3200" dirty="0"/>
              <a:t>Space never reclaimed</a:t>
            </a:r>
          </a:p>
          <a:p>
            <a:pPr lvl="1"/>
            <a:r>
              <a:rPr lang="en-US" sz="3200" dirty="0"/>
              <a:t>Space overwritten</a:t>
            </a:r>
          </a:p>
          <a:p>
            <a:pPr lvl="1"/>
            <a:r>
              <a:rPr lang="en-US" sz="3200" dirty="0"/>
              <a:t>Neither Is Perfect</a:t>
            </a:r>
          </a:p>
          <a:p>
            <a:pPr lvl="1"/>
            <a:endParaRPr lang="bg-BG" sz="32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Automatic</a:t>
            </a:r>
          </a:p>
          <a:p>
            <a:pPr lvl="1"/>
            <a:r>
              <a:rPr lang="en-US" sz="3200" dirty="0"/>
              <a:t>Space managed </a:t>
            </a:r>
            <a:br>
              <a:rPr lang="en-US" sz="3200" dirty="0"/>
            </a:br>
            <a:r>
              <a:rPr lang="en-US" sz="3200" dirty="0"/>
              <a:t>ineffectively</a:t>
            </a:r>
          </a:p>
          <a:p>
            <a:pPr lvl="1"/>
            <a:r>
              <a:rPr lang="en-US" sz="3200" dirty="0"/>
              <a:t>Space not reclaimed </a:t>
            </a:r>
            <a:br>
              <a:rPr lang="en-US" sz="3200" dirty="0"/>
            </a:br>
            <a:r>
              <a:rPr lang="en-US" sz="3200" dirty="0"/>
              <a:t>immediately</a:t>
            </a:r>
          </a:p>
          <a:p>
            <a:pPr lvl="1"/>
            <a:r>
              <a:rPr lang="en-US" sz="3200" dirty="0"/>
              <a:t>Overhead (time and </a:t>
            </a:r>
            <a:br>
              <a:rPr lang="en-US" sz="3200" dirty="0"/>
            </a:br>
            <a:r>
              <a:rPr lang="en-US" sz="3200" dirty="0"/>
              <a:t>space) incurred</a:t>
            </a:r>
          </a:p>
          <a:p>
            <a:pPr lvl="1"/>
            <a:r>
              <a:rPr lang="en-US" sz="3200" dirty="0"/>
              <a:t>Neither Is Perfect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83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GC Algorithms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EB730A-F819-411A-98A2-8A8A2B0E28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3285790" y="6397628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130" name="Picture 10" descr="Резултат с изображение за algorithm 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14403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21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0667"/>
            <a:ext cx="9611357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Stack and Heap</a:t>
            </a:r>
          </a:p>
          <a:p>
            <a:r>
              <a:rPr lang="en-US" dirty="0"/>
              <a:t>Memory Management</a:t>
            </a:r>
            <a:endParaRPr lang="bg-BG" dirty="0"/>
          </a:p>
          <a:p>
            <a:pPr lvl="1"/>
            <a:r>
              <a:rPr lang="en-US" dirty="0"/>
              <a:t>Managed management</a:t>
            </a:r>
          </a:p>
          <a:p>
            <a:pPr lvl="1"/>
            <a:r>
              <a:rPr lang="en-US" dirty="0"/>
              <a:t>Unmanaged management</a:t>
            </a:r>
          </a:p>
          <a:p>
            <a:r>
              <a:rPr lang="en-US" dirty="0"/>
              <a:t>Garbage Collector in .NET</a:t>
            </a:r>
          </a:p>
          <a:p>
            <a:pPr lvl="1"/>
            <a:r>
              <a:rPr lang="en-US" dirty="0"/>
              <a:t>Generations</a:t>
            </a:r>
          </a:p>
          <a:p>
            <a:pPr lvl="1"/>
            <a:r>
              <a:rPr lang="en-US" dirty="0"/>
              <a:t>Large object heap</a:t>
            </a:r>
          </a:p>
          <a:p>
            <a:r>
              <a:rPr lang="en-US"/>
              <a:t>Memory leaks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93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399495" cy="882654"/>
          </a:xfrm>
        </p:spPr>
        <p:txBody>
          <a:bodyPr/>
          <a:lstStyle/>
          <a:p>
            <a:r>
              <a:rPr lang="en-US" dirty="0"/>
              <a:t>GC Algorithms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19315" y="1172794"/>
            <a:ext cx="10036163" cy="5276048"/>
          </a:xfrm>
        </p:spPr>
        <p:txBody>
          <a:bodyPr/>
          <a:lstStyle/>
          <a:p>
            <a:r>
              <a:rPr lang="en-US" sz="3200" dirty="0"/>
              <a:t>Reference counting</a:t>
            </a:r>
          </a:p>
          <a:p>
            <a:r>
              <a:rPr lang="en-US" sz="3200" dirty="0"/>
              <a:t>Mark-sweep</a:t>
            </a:r>
          </a:p>
          <a:p>
            <a:r>
              <a:rPr lang="en-US" sz="3200" dirty="0"/>
              <a:t>Copying</a:t>
            </a:r>
          </a:p>
          <a:p>
            <a:r>
              <a:rPr lang="en-US" sz="3200" dirty="0"/>
              <a:t>Mark-compact</a:t>
            </a:r>
          </a:p>
          <a:p>
            <a:r>
              <a:rPr lang="en-US" sz="3200" dirty="0"/>
              <a:t>Mark-sweep-compact</a:t>
            </a:r>
          </a:p>
          <a:p>
            <a:r>
              <a:rPr lang="en-US" sz="3200" dirty="0"/>
              <a:t>Generational collectors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6" name="Picture 2" descr="Image result for algorithm 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337563"/>
            <a:ext cx="5181600" cy="484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2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CLR Garbage Collector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 the system manage itself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3285790" y="6397628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memory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12954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46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"GCs should occur often enough to avoid the managed heap containing a significant amount of garbage and therefore use </a:t>
            </a:r>
            <a:br>
              <a:rPr lang="en-US" dirty="0"/>
            </a:br>
            <a:r>
              <a:rPr lang="en-US" dirty="0"/>
              <a:t>memory unnecessarily."</a:t>
            </a:r>
          </a:p>
          <a:p>
            <a:r>
              <a:rPr lang="en-US" dirty="0"/>
              <a:t>"GCs should happen as infrequently as possible to avoid using otherwise useful CPU time, even though frequent GCs would </a:t>
            </a:r>
            <a:br>
              <a:rPr lang="en-US" dirty="0"/>
            </a:br>
            <a:r>
              <a:rPr lang="en-US" dirty="0"/>
              <a:t>result in lower memory usage."</a:t>
            </a:r>
          </a:p>
          <a:p>
            <a:r>
              <a:rPr lang="en-US" dirty="0"/>
              <a:t>"If GC reclaims a small amount of memory, then the GC was </a:t>
            </a:r>
            <a:br>
              <a:rPr lang="en-US" dirty="0"/>
            </a:br>
            <a:r>
              <a:rPr lang="en-US" dirty="0"/>
              <a:t>wasted."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3000" y="212762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.NET CLR GC Principles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3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It occurs when one of the following conditions is true:</a:t>
            </a:r>
          </a:p>
          <a:p>
            <a:pPr lvl="1"/>
            <a:r>
              <a:rPr lang="en-US" dirty="0"/>
              <a:t>The system has low physical memory</a:t>
            </a:r>
          </a:p>
          <a:p>
            <a:pPr lvl="1"/>
            <a:r>
              <a:rPr lang="en-US" dirty="0"/>
              <a:t>The memory that is used by allocated objects on the managed </a:t>
            </a:r>
            <a:br>
              <a:rPr lang="en-US" dirty="0"/>
            </a:br>
            <a:r>
              <a:rPr lang="en-US" dirty="0"/>
              <a:t>heap surpasses an acceptable threshold. </a:t>
            </a:r>
          </a:p>
          <a:p>
            <a:pPr lvl="1"/>
            <a:r>
              <a:rPr lang="en-US" dirty="0"/>
              <a:t>The GC.Collect() method is called</a:t>
            </a:r>
          </a:p>
          <a:p>
            <a:pPr lvl="2"/>
            <a:r>
              <a:rPr lang="en-US" dirty="0"/>
              <a:t>In almost all cases, you do not have to call this method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3000" y="152400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Conditions for a garbage collection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36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885" y="122606"/>
            <a:ext cx="8399495" cy="882654"/>
          </a:xfrm>
        </p:spPr>
        <p:txBody>
          <a:bodyPr>
            <a:normAutofit/>
          </a:bodyPr>
          <a:lstStyle/>
          <a:p>
            <a:r>
              <a:rPr lang="en-US" altLang="en-US" dirty="0"/>
              <a:t>How is memory allocated in .NET?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14400" y="1143000"/>
            <a:ext cx="10036163" cy="5276048"/>
          </a:xfrm>
        </p:spPr>
        <p:txBody>
          <a:bodyPr/>
          <a:lstStyle/>
          <a:p>
            <a:r>
              <a:rPr lang="en-US" altLang="en-US" dirty="0"/>
              <a:t>The size of the new object is calculated</a:t>
            </a:r>
          </a:p>
          <a:p>
            <a:r>
              <a:rPr lang="en-US" altLang="en-US" dirty="0"/>
              <a:t>Checking for free memory</a:t>
            </a:r>
          </a:p>
          <a:p>
            <a:r>
              <a:rPr lang="en-US" altLang="en-US" dirty="0"/>
              <a:t>If there is free memory, it is allocated and the </a:t>
            </a:r>
            <a:br>
              <a:rPr lang="en-US" altLang="en-US" dirty="0"/>
            </a:br>
            <a:r>
              <a:rPr lang="en-US" altLang="en-US" dirty="0"/>
              <a:t>constructor is called to initialize it</a:t>
            </a:r>
          </a:p>
          <a:p>
            <a:r>
              <a:rPr lang="en-US" altLang="en-US" dirty="0"/>
              <a:t>If there is no memory, the garbage collector is </a:t>
            </a:r>
            <a:br>
              <a:rPr lang="en-US" altLang="en-US" dirty="0"/>
            </a:br>
            <a:r>
              <a:rPr lang="en-US" altLang="en-US" dirty="0"/>
              <a:t>started</a:t>
            </a:r>
          </a:p>
          <a:p>
            <a:r>
              <a:rPr lang="en-US" altLang="en-US" dirty="0"/>
              <a:t>If there is still no memory after its operation, an </a:t>
            </a:r>
            <a:br>
              <a:rPr lang="en-US" altLang="en-US" dirty="0"/>
            </a:br>
            <a:r>
              <a:rPr lang="en-US" altLang="en-US" dirty="0"/>
              <a:t>OutOfMemoryException is triggered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30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6147" y="90544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Managed vs Unmanaged Code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90402" y="2469868"/>
            <a:ext cx="5426148" cy="4267434"/>
          </a:xfrm>
        </p:spPr>
        <p:txBody>
          <a:bodyPr/>
          <a:lstStyle/>
          <a:p>
            <a:r>
              <a:rPr lang="en-US" sz="2800" dirty="0"/>
              <a:t>It is executed by the CLR</a:t>
            </a:r>
          </a:p>
          <a:p>
            <a:r>
              <a:rPr lang="en-US" sz="2800" dirty="0"/>
              <a:t>It provides security</a:t>
            </a:r>
          </a:p>
          <a:p>
            <a:r>
              <a:rPr lang="en-US" sz="2800" dirty="0"/>
              <a:t>It provides runtime </a:t>
            </a:r>
            <a:br>
              <a:rPr lang="en-US" sz="2800" dirty="0"/>
            </a:br>
            <a:r>
              <a:rPr lang="en-US" sz="2800" dirty="0"/>
              <a:t>services like Garbage </a:t>
            </a:r>
            <a:br>
              <a:rPr lang="en-US" sz="2800" dirty="0"/>
            </a:br>
            <a:r>
              <a:rPr lang="en-US" sz="2800" dirty="0"/>
              <a:t>Collection, exception </a:t>
            </a:r>
            <a:br>
              <a:rPr lang="en-US" sz="2800" dirty="0"/>
            </a:br>
            <a:r>
              <a:rPr lang="en-US" sz="2800" dirty="0"/>
              <a:t>handling, etc.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575451" y="2469868"/>
            <a:ext cx="5426147" cy="4267434"/>
          </a:xfrm>
        </p:spPr>
        <p:txBody>
          <a:bodyPr/>
          <a:lstStyle/>
          <a:p>
            <a:r>
              <a:rPr lang="en-US" dirty="0"/>
              <a:t>any code which does not </a:t>
            </a:r>
            <a:br>
              <a:rPr lang="en-US" dirty="0"/>
            </a:br>
            <a:r>
              <a:rPr lang="en-US" dirty="0"/>
              <a:t>run under the .NET CLR</a:t>
            </a:r>
          </a:p>
          <a:p>
            <a:r>
              <a:rPr lang="en-US" dirty="0"/>
              <a:t>It does not provide any </a:t>
            </a:r>
            <a:br>
              <a:rPr lang="en-US" dirty="0"/>
            </a:br>
            <a:r>
              <a:rPr lang="en-US" dirty="0"/>
              <a:t>security </a:t>
            </a:r>
          </a:p>
          <a:p>
            <a:r>
              <a:rPr lang="en-US" dirty="0"/>
              <a:t>It does not provide </a:t>
            </a:r>
            <a:br>
              <a:rPr lang="en-US" dirty="0"/>
            </a:br>
            <a:r>
              <a:rPr lang="en-US" dirty="0"/>
              <a:t>services like Garbage</a:t>
            </a:r>
            <a:br>
              <a:rPr lang="en-US" dirty="0"/>
            </a:br>
            <a:r>
              <a:rPr lang="en-US" dirty="0"/>
              <a:t>Collection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452FF4-89E3-4D1B-9927-2DBDC00E58D7}" type="slidenum">
              <a:rPr lang="en-US" smtClean="0">
                <a:solidFill>
                  <a:schemeClr val="tx1"/>
                </a:solidFill>
              </a:rPr>
              <a:pPr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57C5DC-1D7D-4F0F-9CF5-45BC892C78FA}"/>
              </a:ext>
            </a:extLst>
          </p:cNvPr>
          <p:cNvSpPr txBox="1"/>
          <p:nvPr/>
        </p:nvSpPr>
        <p:spPr>
          <a:xfrm>
            <a:off x="914400" y="1514432"/>
            <a:ext cx="4389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Managed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042F7-1A87-45F3-9B7F-F2F67A692FAC}"/>
              </a:ext>
            </a:extLst>
          </p:cNvPr>
          <p:cNvSpPr txBox="1"/>
          <p:nvPr/>
        </p:nvSpPr>
        <p:spPr>
          <a:xfrm>
            <a:off x="7162800" y="1547243"/>
            <a:ext cx="4389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Unmanaged</a:t>
            </a:r>
          </a:p>
        </p:txBody>
      </p:sp>
    </p:spTree>
    <p:extLst>
      <p:ext uri="{BB962C8B-B14F-4D97-AF65-F5344CB8AC3E}">
        <p14:creationId xmlns:p14="http://schemas.microsoft.com/office/powerpoint/2010/main" val="336178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GC Generations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55B89-636F-4F37-B00D-4675B8E075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0  1  2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3285790" y="6397628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6" name="Picture 2" descr="Image result for baby funn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2" y="1524003"/>
            <a:ext cx="2330051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usinessma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3" y="304800"/>
            <a:ext cx="3552717" cy="393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warren buffet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578" y="1524000"/>
            <a:ext cx="32575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16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Generation 0</a:t>
            </a:r>
          </a:p>
          <a:p>
            <a:pPr lvl="1"/>
            <a:r>
              <a:rPr lang="en-US" dirty="0"/>
              <a:t>It contains short-lived objects like temporary variables</a:t>
            </a:r>
          </a:p>
          <a:p>
            <a:pPr lvl="1"/>
            <a:r>
              <a:rPr lang="en-US" dirty="0"/>
              <a:t>The garbage collection occurs most frequently in this generation</a:t>
            </a:r>
          </a:p>
          <a:p>
            <a:r>
              <a:rPr lang="en-US" dirty="0"/>
              <a:t>Generation 1</a:t>
            </a:r>
          </a:p>
          <a:p>
            <a:pPr lvl="1"/>
            <a:r>
              <a:rPr lang="en-US" dirty="0"/>
              <a:t>It is also contains short-lived objects and works as a buffer </a:t>
            </a:r>
            <a:br>
              <a:rPr lang="en-US" dirty="0"/>
            </a:br>
            <a:r>
              <a:rPr lang="en-US" dirty="0"/>
              <a:t>between short lived objects and long lived objects</a:t>
            </a:r>
          </a:p>
          <a:p>
            <a:r>
              <a:rPr lang="en-US" dirty="0"/>
              <a:t>Generation 2</a:t>
            </a:r>
          </a:p>
          <a:p>
            <a:pPr lvl="1"/>
            <a:r>
              <a:rPr lang="en-US" dirty="0"/>
              <a:t>It contains long-lived objects like static data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000" y="76200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GC Generations</a:t>
            </a:r>
            <a:r>
              <a:rPr lang="bg-BG" dirty="0">
                <a:solidFill>
                  <a:schemeClr val="tx1"/>
                </a:solidFill>
              </a:rPr>
              <a:t> – 0, 1 </a:t>
            </a:r>
            <a:r>
              <a:rPr lang="en-US" dirty="0">
                <a:solidFill>
                  <a:schemeClr val="tx1"/>
                </a:solidFill>
              </a:rPr>
              <a:t>and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1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Initially objects are created in Generation 0</a:t>
            </a:r>
          </a:p>
          <a:p>
            <a:r>
              <a:rPr lang="en-US" dirty="0"/>
              <a:t>The object is promoted to Generation 1 if they are alive when </a:t>
            </a:r>
            <a:br>
              <a:rPr lang="en-US" dirty="0"/>
            </a:br>
            <a:r>
              <a:rPr lang="en-US" dirty="0"/>
              <a:t>collection occurs on Generation 0</a:t>
            </a:r>
          </a:p>
          <a:p>
            <a:r>
              <a:rPr lang="en-US" dirty="0"/>
              <a:t>The same objects are promoted in Generation 2 if they are </a:t>
            </a:r>
            <a:br>
              <a:rPr lang="en-US" dirty="0"/>
            </a:br>
            <a:r>
              <a:rPr lang="en-US" dirty="0"/>
              <a:t>alive when the collection occurs on Generation 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3000" y="139832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GC Generations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784224" y="3810000"/>
            <a:ext cx="2160000" cy="7200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 2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097212" y="3819832"/>
            <a:ext cx="2160000" cy="7200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 1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5410200" y="3819832"/>
            <a:ext cx="2160000" cy="7200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 0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7723188" y="3810000"/>
            <a:ext cx="3600000" cy="7200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Memory</a:t>
            </a:r>
          </a:p>
        </p:txBody>
      </p:sp>
      <p:sp>
        <p:nvSpPr>
          <p:cNvPr id="9" name="Right Arrow 8"/>
          <p:cNvSpPr/>
          <p:nvPr/>
        </p:nvSpPr>
        <p:spPr bwMode="auto">
          <a:xfrm rot="16200000">
            <a:off x="7118364" y="4728874"/>
            <a:ext cx="522679" cy="38100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943600" y="5298909"/>
            <a:ext cx="2971800" cy="71999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object pointer</a:t>
            </a:r>
          </a:p>
        </p:txBody>
      </p:sp>
    </p:spTree>
    <p:extLst>
      <p:ext uri="{BB962C8B-B14F-4D97-AF65-F5344CB8AC3E}">
        <p14:creationId xmlns:p14="http://schemas.microsoft.com/office/powerpoint/2010/main" val="347853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400" y="1447800"/>
            <a:ext cx="5829397" cy="5201066"/>
          </a:xfrm>
        </p:spPr>
        <p:txBody>
          <a:bodyPr/>
          <a:lstStyle/>
          <a:p>
            <a:r>
              <a:rPr lang="en-US" dirty="0"/>
              <a:t>Objects greater than 85000 bytes go directly to LOH</a:t>
            </a:r>
          </a:p>
          <a:p>
            <a:r>
              <a:rPr lang="en-US" dirty="0"/>
              <a:t>LOH objects go directly to generation 2</a:t>
            </a:r>
            <a:endParaRPr lang="bg-BG" dirty="0"/>
          </a:p>
          <a:p>
            <a:r>
              <a:rPr lang="en-US" dirty="0"/>
              <a:t>Compacting large objects is expensive</a:t>
            </a:r>
          </a:p>
          <a:p>
            <a:pPr lvl="1"/>
            <a:r>
              <a:rPr lang="en-US" dirty="0"/>
              <a:t>No compaction is done on LOH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000" y="51751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Large object heap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0729458" y="777681"/>
            <a:ext cx="1154151" cy="109078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9AF13-2CD0-4C00-A3BE-BED073C6A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133600"/>
            <a:ext cx="3907542" cy="356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Memory 101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Stack, Heap, Shallow and Deep Copy</a:t>
            </a:r>
          </a:p>
        </p:txBody>
      </p:sp>
      <p:pic>
        <p:nvPicPr>
          <p:cNvPr id="1026" name="Picture 2" descr="Резултат с изображение за mem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00200"/>
            <a:ext cx="379306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87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Memory Leaks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3721A-EC89-4FB8-9100-8E3D0AF8B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3285790" y="6397628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lea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478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17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1925" y="1143000"/>
            <a:ext cx="9929724" cy="5276048"/>
          </a:xfrm>
        </p:spPr>
        <p:txBody>
          <a:bodyPr/>
          <a:lstStyle/>
          <a:p>
            <a:r>
              <a:rPr lang="en-US" dirty="0"/>
              <a:t>Unmanaged leaks (code that allocates unmanaged </a:t>
            </a:r>
            <a:br>
              <a:rPr lang="en-US" dirty="0"/>
            </a:br>
            <a:r>
              <a:rPr lang="en-US" dirty="0"/>
              <a:t>code)</a:t>
            </a:r>
          </a:p>
          <a:p>
            <a:r>
              <a:rPr lang="en-US" dirty="0"/>
              <a:t>Resource leaks (code that allocates and uses </a:t>
            </a:r>
            <a:br>
              <a:rPr lang="en-US" dirty="0"/>
            </a:br>
            <a:r>
              <a:rPr lang="en-US" dirty="0"/>
              <a:t>unmanaged resources, like files, sockets)</a:t>
            </a:r>
          </a:p>
          <a:p>
            <a:r>
              <a:rPr lang="en-US" dirty="0"/>
              <a:t>Extended lifetime of objects</a:t>
            </a:r>
          </a:p>
          <a:p>
            <a:r>
              <a:rPr lang="en-US" dirty="0"/>
              <a:t>Incorrect understanding of how GC and .NET </a:t>
            </a:r>
            <a:br>
              <a:rPr lang="en-US" dirty="0"/>
            </a:br>
            <a:r>
              <a:rPr lang="en-US" dirty="0"/>
              <a:t>memory management works</a:t>
            </a:r>
          </a:p>
          <a:p>
            <a:r>
              <a:rPr lang="en-US" dirty="0"/>
              <a:t>Bugs in the .NET runtime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76200"/>
            <a:ext cx="8399495" cy="882654"/>
          </a:xfrm>
        </p:spPr>
        <p:txBody>
          <a:bodyPr/>
          <a:lstStyle/>
          <a:p>
            <a:r>
              <a:rPr lang="en-US" dirty="0"/>
              <a:t>Forms of Memory Leaks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0321" y="2338251"/>
            <a:ext cx="4336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Контакти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64982" y="2338251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LinkedIn</a:t>
            </a:r>
          </a:p>
          <a:p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11639" y="4024207"/>
            <a:ext cx="450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Следващо събитие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321" y="5033055"/>
            <a:ext cx="9613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 на следващото събитие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099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 type</a:t>
            </a:r>
            <a:endParaRPr lang="bg-BG" dirty="0"/>
          </a:p>
          <a:p>
            <a:pPr lvl="1"/>
            <a:r>
              <a:rPr lang="en-US" dirty="0"/>
              <a:t>Derived from System.ValueType - int , bool , char , enum and any struct</a:t>
            </a:r>
          </a:p>
          <a:p>
            <a:pPr lvl="1"/>
            <a:r>
              <a:rPr lang="en-US" dirty="0"/>
              <a:t>Can be allocated on the heap or on the stack, depending on where they were </a:t>
            </a:r>
            <a:br>
              <a:rPr lang="bg-BG" dirty="0"/>
            </a:br>
            <a:r>
              <a:rPr lang="en-US" dirty="0"/>
              <a:t>declared</a:t>
            </a:r>
            <a:endParaRPr lang="bg-BG" dirty="0"/>
          </a:p>
          <a:p>
            <a:pPr lvl="1"/>
            <a:r>
              <a:rPr lang="en-US" dirty="0"/>
              <a:t>If the value type was declared as a variable inside a method then it's stored on </a:t>
            </a:r>
            <a:br>
              <a:rPr lang="bg-BG" dirty="0"/>
            </a:br>
            <a:r>
              <a:rPr lang="en-US" dirty="0"/>
              <a:t>the stack</a:t>
            </a:r>
          </a:p>
          <a:p>
            <a:r>
              <a:rPr lang="en-US" dirty="0"/>
              <a:t>Reference type</a:t>
            </a:r>
          </a:p>
          <a:p>
            <a:pPr lvl="1"/>
            <a:r>
              <a:rPr lang="en-US" dirty="0"/>
              <a:t>Derived from System.Object - Class, Interface, delegate, object, string</a:t>
            </a:r>
          </a:p>
          <a:p>
            <a:pPr lvl="1"/>
            <a:r>
              <a:rPr lang="en-US" dirty="0"/>
              <a:t>It is used by a reference which hold a reference to the object but not the object </a:t>
            </a:r>
            <a:br>
              <a:rPr lang="bg-BG" dirty="0"/>
            </a:br>
            <a:r>
              <a:rPr lang="en-US" dirty="0"/>
              <a:t>itself</a:t>
            </a:r>
          </a:p>
          <a:p>
            <a:r>
              <a:rPr lang="en-US" dirty="0"/>
              <a:t>Pointer</a:t>
            </a:r>
          </a:p>
          <a:p>
            <a:pPr lvl="1"/>
            <a:r>
              <a:rPr lang="en-US" dirty="0"/>
              <a:t>In computer science, a pointer is a programming language object that stores the memory address of another value located in computer memory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2" y="152400"/>
            <a:ext cx="9611357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Value and Reference Types</a:t>
            </a:r>
          </a:p>
        </p:txBody>
      </p:sp>
    </p:spTree>
    <p:extLst>
      <p:ext uri="{BB962C8B-B14F-4D97-AF65-F5344CB8AC3E}">
        <p14:creationId xmlns:p14="http://schemas.microsoft.com/office/powerpoint/2010/main" val="201927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Stored in computer RAM</a:t>
            </a:r>
          </a:p>
          <a:p>
            <a:r>
              <a:rPr lang="en-US" dirty="0"/>
              <a:t>Much faster to allocate in comparison to variables on the heap</a:t>
            </a:r>
          </a:p>
          <a:p>
            <a:r>
              <a:rPr lang="en-US" dirty="0"/>
              <a:t>Stores local data, return addresses, used for parameter passing</a:t>
            </a:r>
          </a:p>
          <a:p>
            <a:r>
              <a:rPr lang="en-US" dirty="0"/>
              <a:t>Can have a stack overflow when too much of the stack is used</a:t>
            </a:r>
          </a:p>
          <a:p>
            <a:r>
              <a:rPr lang="en-US" dirty="0"/>
              <a:t>Data created on the stack can be used without pointers</a:t>
            </a:r>
          </a:p>
          <a:p>
            <a:r>
              <a:rPr lang="en-US" dirty="0"/>
              <a:t>Usually has a maximum size already determined when your </a:t>
            </a:r>
            <a:br>
              <a:rPr lang="en-US" dirty="0"/>
            </a:br>
            <a:r>
              <a:rPr lang="en-US" dirty="0"/>
              <a:t>program start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4419" y="233576"/>
            <a:ext cx="9611357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 Stack?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Stored in computer RAM </a:t>
            </a:r>
          </a:p>
          <a:p>
            <a:r>
              <a:rPr lang="en-US" dirty="0"/>
              <a:t>Slower to allocate in comparison to variables on the stack</a:t>
            </a:r>
          </a:p>
          <a:p>
            <a:r>
              <a:rPr lang="en-US" dirty="0"/>
              <a:t>Used on demand to allocate a block of data for use by the </a:t>
            </a:r>
            <a:br>
              <a:rPr lang="en-US" dirty="0"/>
            </a:br>
            <a:r>
              <a:rPr lang="en-US" dirty="0"/>
              <a:t>program</a:t>
            </a:r>
          </a:p>
          <a:p>
            <a:r>
              <a:rPr lang="en-US" dirty="0"/>
              <a:t>Can have allocation failures if too big of a buffer is requested to be allocated</a:t>
            </a:r>
          </a:p>
          <a:p>
            <a:r>
              <a:rPr lang="en-US" dirty="0"/>
              <a:t>Usually memory leaks occurs there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6821" y="212762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 Heap?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6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4E2E5-42D5-40E4-A2E8-EC2E13C319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3982" y="214462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They are Stored?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485600" y="1751455"/>
            <a:ext cx="35052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857700" y="1748997"/>
            <a:ext cx="35064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1714200" y="5653548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AddFive()</a:t>
            </a:r>
          </a:p>
        </p:txBody>
      </p:sp>
      <p:sp>
        <p:nvSpPr>
          <p:cNvPr id="15" name="Right Arrow 14"/>
          <p:cNvSpPr/>
          <p:nvPr/>
        </p:nvSpPr>
        <p:spPr bwMode="auto">
          <a:xfrm>
            <a:off x="-1399712" y="5456997"/>
            <a:ext cx="1255412" cy="85030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64953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692435-0A2B-40DC-9540-267E135B3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5367" y="206783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They are Stored?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485600" y="1751455"/>
            <a:ext cx="35052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857700" y="1748997"/>
            <a:ext cx="35064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1714200" y="5653548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AddFive()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714200" y="5062474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pValue | int</a:t>
            </a:r>
          </a:p>
        </p:txBody>
      </p:sp>
      <p:sp>
        <p:nvSpPr>
          <p:cNvPr id="15" name="Right Arrow 14"/>
          <p:cNvSpPr/>
          <p:nvPr/>
        </p:nvSpPr>
        <p:spPr bwMode="auto">
          <a:xfrm>
            <a:off x="-1399712" y="5456997"/>
            <a:ext cx="1255412" cy="85030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29207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42BB7-A8DE-4593-B538-DAA44C8AE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3000" y="221361"/>
            <a:ext cx="9613861" cy="1080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They are Stored?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485600" y="1751455"/>
            <a:ext cx="35052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857700" y="1748997"/>
            <a:ext cx="3506400" cy="464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1714200" y="5653548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AddFive()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714200" y="5062474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pValue | int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714200" y="4471400"/>
            <a:ext cx="3048000" cy="45720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 | POINTER</a:t>
            </a:r>
          </a:p>
        </p:txBody>
      </p:sp>
      <p:sp>
        <p:nvSpPr>
          <p:cNvPr id="15" name="Right Arrow 14"/>
          <p:cNvSpPr/>
          <p:nvPr/>
        </p:nvSpPr>
        <p:spPr bwMode="auto">
          <a:xfrm>
            <a:off x="-1399712" y="5456997"/>
            <a:ext cx="1255412" cy="85030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64772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DBB2425-8FB1-4DE7-AAC1-042D674ABA99}" vid="{CE01ABC1-C393-421E-AE12-7866EE44F275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</Template>
  <TotalTime>0</TotalTime>
  <Words>1214</Words>
  <Application>Microsoft Office PowerPoint</Application>
  <PresentationFormat>Widescreen</PresentationFormat>
  <Paragraphs>236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Trebuchet MS</vt:lpstr>
      <vt:lpstr>Berlin</vt:lpstr>
      <vt:lpstr>Garbage Collection in C#</vt:lpstr>
      <vt:lpstr>Table of Contents</vt:lpstr>
      <vt:lpstr>PowerPoint Presentation</vt:lpstr>
      <vt:lpstr>Value and Reference Types</vt:lpstr>
      <vt:lpstr>What is a Stack?</vt:lpstr>
      <vt:lpstr>What is a Heap?</vt:lpstr>
      <vt:lpstr>How They are Stored?</vt:lpstr>
      <vt:lpstr>How They are Stored?</vt:lpstr>
      <vt:lpstr>How They are Stored?</vt:lpstr>
      <vt:lpstr>How They are Stored?</vt:lpstr>
      <vt:lpstr>How They are Stored?</vt:lpstr>
      <vt:lpstr>How They are Stored?</vt:lpstr>
      <vt:lpstr>PowerPoint Presentation</vt:lpstr>
      <vt:lpstr>How Big Value Types are Stored?</vt:lpstr>
      <vt:lpstr>Big value types using ref</vt:lpstr>
      <vt:lpstr>PowerPoint Presentation</vt:lpstr>
      <vt:lpstr>Memory is a Finite Resource</vt:lpstr>
      <vt:lpstr>Two Fundamentals Means of Management</vt:lpstr>
      <vt:lpstr>PowerPoint Presentation</vt:lpstr>
      <vt:lpstr>GC Algorithms</vt:lpstr>
      <vt:lpstr>PowerPoint Presentation</vt:lpstr>
      <vt:lpstr>.NET CLR GC Principles</vt:lpstr>
      <vt:lpstr>Conditions for a garbage collection</vt:lpstr>
      <vt:lpstr>How is memory allocated in .NET?</vt:lpstr>
      <vt:lpstr>Managed vs Unmanaged Code</vt:lpstr>
      <vt:lpstr>PowerPoint Presentation</vt:lpstr>
      <vt:lpstr>GC Generations – 0, 1 and 2</vt:lpstr>
      <vt:lpstr>GC Generations</vt:lpstr>
      <vt:lpstr>Large object heap</vt:lpstr>
      <vt:lpstr>PowerPoint Presentation</vt:lpstr>
      <vt:lpstr>Forms of Memory Leaks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Masterclass - C# In Depth</dc:title>
  <dc:subject>C# Masterclass – Practical Training Course @ SoftUni</dc:subject>
  <dc:creator/>
  <cp:keywords>Memory, CLR, IL, JIT, GC, Garbage Collector</cp:keywords>
  <dc:description>C# Masterclass - https://softuni.bg/trainings/2569/csharp-masterclass-october-2019?db=true</dc:description>
  <cp:lastModifiedBy/>
  <cp:revision>1</cp:revision>
  <dcterms:created xsi:type="dcterms:W3CDTF">2014-01-02T17:00:34Z</dcterms:created>
  <dcterms:modified xsi:type="dcterms:W3CDTF">2020-01-13T22:11:24Z</dcterms:modified>
  <cp:category>masterclass, programming, education, software engineering,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